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Montserrat"/>
      <p:regular r:id="rId91"/>
      <p:bold r:id="rId92"/>
      <p:italic r:id="rId93"/>
      <p:boldItalic r:id="rId94"/>
    </p:embeddedFont>
    <p:embeddedFont>
      <p:font typeface="Tahoma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70FAF5-BC62-4F60-ADCC-F9C99A87A46D}">
  <a:tblStyle styleId="{4A70FAF5-BC62-4F60-ADCC-F9C99A87A4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Tahoma-regular.fntdata"/><Relationship Id="rId50" Type="http://schemas.openxmlformats.org/officeDocument/2006/relationships/slide" Target="slides/slide45.xml"/><Relationship Id="rId94" Type="http://schemas.openxmlformats.org/officeDocument/2006/relationships/font" Target="fonts/Montserrat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Tahoma-bold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Montserrat-regular.fntdata"/><Relationship Id="rId90" Type="http://schemas.openxmlformats.org/officeDocument/2006/relationships/slide" Target="slides/slide85.xml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7828a10_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7828a10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cd7a71e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cd7a7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61ef13b6_5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61ef13b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5d8ef1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5d8ef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5cd7a71e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5cd7a7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0ce720a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50ce720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1ef13b6_5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1ef13b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1ef13b6_5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1ef13b6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1ef13b6_5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1ef13b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1ef13b6_5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1ef13b6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1ef13b6_5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61ef13b6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50ce720a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50ce720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1ef13b6_6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1ef13b6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50ce720a_1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50ce720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/>
              <a:t> load a class which is annotated with </a:t>
            </a: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  <a:r>
              <a:rPr lang="nl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  <a:r>
              <a:rPr lang="nl"/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r>
              <a:rPr lang="nl">
                <a:solidFill>
                  <a:schemeClr val="dk1"/>
                </a:solidFill>
              </a:rPr>
              <a:t> but for web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  <a:r>
              <a:rPr lang="nl">
                <a:solidFill>
                  <a:schemeClr val="dk1"/>
                </a:solidFill>
              </a:rPr>
              <a:t> loads an XML file from the classpath.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  <a:r>
              <a:rPr lang="nl">
                <a:solidFill>
                  <a:schemeClr val="dk1"/>
                </a:solidFill>
              </a:rPr>
              <a:t> is the equivalent of </a:t>
            </a:r>
            <a:r>
              <a:rPr lang="nl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GenericXmlApplicationContext</a:t>
            </a:r>
            <a:r>
              <a:rPr lang="nl">
                <a:solidFill>
                  <a:schemeClr val="dk1"/>
                </a:solidFill>
              </a:rPr>
              <a:t> for a web application.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61ef13b6_5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61ef13b6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61ef13b6_5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61ef13b6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61ef13b6_6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61ef13b6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61ef13b6_6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61ef13b6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61ef13b6_6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61ef13b6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5cd7a71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5cd7a7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5cd7a71e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5cd7a7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5cd7a71e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5cd7a71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1ef13b6_6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1ef13b6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50ce720a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50ce720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5d8ef1b8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5d8ef1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1ef13b6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1ef13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50ce720a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50ce720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50ce720a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50ce720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d675d19319b135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d675d19319b13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d675d19319b135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d675d19319b13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dd675d19319b135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dd675d19319b13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d675d19319b135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dd675d19319b13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d675d19319b135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dd675d19319b13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probably connect to only a few databases in an application, so why not isolate the connection creation from the method?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1ef13b6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1ef13b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d675d19319b135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d675d19319b13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d675d19319b135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d675d19319b13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d95962ac_1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d95962a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d95962ac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d95962a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d95962ac_1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d95962a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50ce720a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50ce72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50ce720a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50ce72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311d9c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7311d9c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7311d9c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7311d9c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7311d9cf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7311d9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50ce720a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50ce720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7311d9cf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7311d9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7311d9cf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7311d9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7311d9cf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7311d9c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7311d9cf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7311d9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7311d9cf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7311d9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7311d9cf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7311d9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7311d9cf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7311d9c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7311d9cf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7311d9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7311d9cf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7311d9c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7311d9cf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7311d9c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50ce720a_1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50ce720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7311d9cf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7311d9c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7311d9cf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7311d9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7311d9cf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7311d9c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7311d9cf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7311d9c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7311d9cf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7311d9c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7311d9cf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7311d9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7311d9cf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7311d9c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7311d9cf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7311d9c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7311d9cf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7311d9c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7311d9cf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7311d9c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1ef13b6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1ef13b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7311d9cf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7311d9c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7311d9cf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7311d9c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7311d9cf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7311d9c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7311d9cf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7311d9c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7311d9cf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17311d9c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7311d9cf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7311d9c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7311d9cf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7311d9c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7311d9cf_0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7311d9c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7311d9cf_0_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7311d9c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7311d9cf_0_2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7311d9c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5d8ef1b8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5d8ef1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7311d9cf_0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7311d9c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7311d9cf_0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7311d9c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7311d9cf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7311d9c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7311d9cf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7311d9c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7311d9cf_0_2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7311d9c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7311d9cf_0_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7311d9c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1ef13b6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1ef13b6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000" cy="26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2625755"/>
            <a:ext cx="9144000" cy="205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403648" y="2625755"/>
            <a:ext cx="655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403648" y="3483012"/>
            <a:ext cx="5487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Tahoma"/>
              <a:buNone/>
              <a:defRPr/>
            </a:lvl1pPr>
            <a:lvl2pPr indent="0" lvl="1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763688" y="3444366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763688" y="386942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39750" y="1113234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539552" y="1599641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3" type="body"/>
          </p:nvPr>
        </p:nvSpPr>
        <p:spPr>
          <a:xfrm>
            <a:off x="539552" y="2085695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4" type="body"/>
          </p:nvPr>
        </p:nvSpPr>
        <p:spPr>
          <a:xfrm>
            <a:off x="539552" y="2571750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5" type="body"/>
          </p:nvPr>
        </p:nvSpPr>
        <p:spPr>
          <a:xfrm>
            <a:off x="539552" y="3057803"/>
            <a:ext cx="648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slide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slide title two lines">
  <p:cSld name="Standard slide title two line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23850" y="0"/>
            <a:ext cx="8568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323850" y="411509"/>
            <a:ext cx="8569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Tahoma"/>
              <a:buNone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 header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3435846"/>
            <a:ext cx="9144000" cy="112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/>
          <p:nvPr>
            <p:ph type="ctrTitle"/>
          </p:nvPr>
        </p:nvSpPr>
        <p:spPr>
          <a:xfrm>
            <a:off x="327025" y="3581400"/>
            <a:ext cx="881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327025" y="3996928"/>
            <a:ext cx="8817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None/>
              <a:defRPr/>
            </a:lvl1pPr>
            <a:lvl2pPr indent="-146050" lvl="1" marL="742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2pPr>
            <a:lvl3pPr indent="-114300" lvl="2" marL="1143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/>
            </a:lvl3pPr>
            <a:lvl4pPr indent="-114300" lvl="3" marL="1600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4pPr>
            <a:lvl5pPr indent="-228600" lvl="4" marL="205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-228600" lvl="5" marL="2514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-228600" lvl="6" marL="2971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-228600" lvl="7" marL="3429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-228600" lvl="8" marL="3886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/>
        </p:nvSpPr>
        <p:spPr>
          <a:xfrm>
            <a:off x="4338228" y="4814386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n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3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23850" y="0"/>
            <a:ext cx="8352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23850" y="951569"/>
            <a:ext cx="42084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716016" y="951569"/>
            <a:ext cx="42099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23528" y="0"/>
            <a:ext cx="8229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23528" y="951569"/>
            <a:ext cx="4176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323528" y="1431391"/>
            <a:ext cx="41766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4644007" y="951569"/>
            <a:ext cx="4165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400"/>
              <a:buFont typeface="Tahoma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4" type="body"/>
          </p:nvPr>
        </p:nvSpPr>
        <p:spPr>
          <a:xfrm>
            <a:off x="4655369" y="1431391"/>
            <a:ext cx="41652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ference description">
  <p:cSld name="Reference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23850" y="195485"/>
            <a:ext cx="856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/>
        </p:nvSpPr>
        <p:spPr>
          <a:xfrm rot="-5400000">
            <a:off x="1821785" y="1271540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nl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/>
          </a:p>
        </p:txBody>
      </p:sp>
      <p:sp>
        <p:nvSpPr>
          <p:cNvPr id="51" name="Google Shape;51;p10"/>
          <p:cNvSpPr txBox="1"/>
          <p:nvPr/>
        </p:nvSpPr>
        <p:spPr>
          <a:xfrm rot="-5400000">
            <a:off x="1821785" y="2459672"/>
            <a:ext cx="117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nl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52" name="Google Shape;52;p10"/>
          <p:cNvSpPr txBox="1"/>
          <p:nvPr/>
        </p:nvSpPr>
        <p:spPr>
          <a:xfrm rot="-5400000">
            <a:off x="1737297" y="3733577"/>
            <a:ext cx="135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nl" sz="1600" u="none" cap="none" strike="noStrike">
                <a:solidFill>
                  <a:srgbClr val="AE62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2627783" y="843558"/>
            <a:ext cx="6336600" cy="117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Clr>
                <a:srgbClr val="005C72"/>
              </a:buClr>
              <a:buSzPts val="1400"/>
              <a:buFont typeface="Arial"/>
              <a:buNone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251520" y="897563"/>
            <a:ext cx="1944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3" type="body"/>
          </p:nvPr>
        </p:nvSpPr>
        <p:spPr>
          <a:xfrm>
            <a:off x="251520" y="1660916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4" type="body"/>
          </p:nvPr>
        </p:nvSpPr>
        <p:spPr>
          <a:xfrm>
            <a:off x="251519" y="1875229"/>
            <a:ext cx="1944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5" type="body"/>
          </p:nvPr>
        </p:nvSpPr>
        <p:spPr>
          <a:xfrm>
            <a:off x="2627783" y="2022284"/>
            <a:ext cx="6336600" cy="1178700"/>
          </a:xfrm>
          <a:prstGeom prst="rect">
            <a:avLst/>
          </a:prstGeom>
          <a:solidFill>
            <a:srgbClr val="FFE6C7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2356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spcBef>
                <a:spcPts val="280"/>
              </a:spcBef>
              <a:spcAft>
                <a:spcPts val="0"/>
              </a:spcAft>
              <a:buClr>
                <a:srgbClr val="002356"/>
              </a:buClr>
              <a:buSzPts val="1400"/>
              <a:buFont typeface="Arial"/>
              <a:buChar char="o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6" type="body"/>
          </p:nvPr>
        </p:nvSpPr>
        <p:spPr>
          <a:xfrm>
            <a:off x="2627783" y="3201012"/>
            <a:ext cx="6336600" cy="1422900"/>
          </a:xfrm>
          <a:prstGeom prst="rect">
            <a:avLst/>
          </a:prstGeom>
          <a:solidFill>
            <a:srgbClr val="FECE90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-"/>
              <a:defRPr/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9" name="Google Shape;59;p10"/>
          <p:cNvCxnSpPr/>
          <p:nvPr/>
        </p:nvCxnSpPr>
        <p:spPr>
          <a:xfrm flipH="1" rot="-5400000">
            <a:off x="1853751" y="1329558"/>
            <a:ext cx="1188000" cy="21600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0"/>
          <p:cNvCxnSpPr/>
          <p:nvPr/>
        </p:nvCxnSpPr>
        <p:spPr>
          <a:xfrm flipH="1" rot="-5400000">
            <a:off x="1853751" y="2517690"/>
            <a:ext cx="1188000" cy="216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0"/>
          <p:cNvCxnSpPr/>
          <p:nvPr/>
        </p:nvCxnSpPr>
        <p:spPr>
          <a:xfrm flipH="1" rot="-5400000">
            <a:off x="1745602" y="3813972"/>
            <a:ext cx="1404300" cy="216000"/>
          </a:xfrm>
          <a:prstGeom prst="straightConnector1">
            <a:avLst/>
          </a:prstGeom>
          <a:noFill/>
          <a:ln cap="flat" cmpd="sng" w="28575">
            <a:solidFill>
              <a:srgbClr val="AE62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8433784" y="4364900"/>
            <a:ext cx="1749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528" y="4787883"/>
            <a:ext cx="1026000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2971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429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3886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23850" y="951569"/>
            <a:ext cx="85710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  <a:defRPr/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/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  <a:defRPr/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-2286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-2286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-2286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-2286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>
            <a:off x="0" y="735545"/>
            <a:ext cx="9144000" cy="3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4677983"/>
            <a:ext cx="9144000" cy="1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/>
        </p:nvSpPr>
        <p:spPr>
          <a:xfrm>
            <a:off x="4338228" y="4802873"/>
            <a:ext cx="467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n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kencoenen/spring-course" TargetMode="External"/><Relationship Id="rId4" Type="http://schemas.openxmlformats.org/officeDocument/2006/relationships/hyperlink" Target="https://github.com/andreasevers/spring-aspectj-course" TargetMode="External"/><Relationship Id="rId5" Type="http://schemas.openxmlformats.org/officeDocument/2006/relationships/hyperlink" Target="http://javabrains.koushik.org/courses/spring_core" TargetMode="External"/><Relationship Id="rId6" Type="http://schemas.openxmlformats.org/officeDocument/2006/relationships/hyperlink" Target="https://spring.io/guide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jira.spring.io/browse/SPR-9888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pring.io/blog/2013/10/23/the-spring-io-site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twitter.com/rob_winch/status/364871658483351552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start.spring.io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docs.spring.io/spring-boot/docs/current-SNAPSHOT/reference/htmlsingle/#using-boot-starter" TargetMode="External"/><Relationship Id="rId4" Type="http://schemas.openxmlformats.org/officeDocument/2006/relationships/hyperlink" Target="http://docs.spring.io/spring-boot/docs/current-SNAPSHOT/reference/htmlsingle/#common-application-properti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www.webjars.org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docs.spring.io/spring-boot/docs/current-SNAPSHOT/reference/htmlsingle/#boot-features-profiles" TargetMode="External"/><Relationship Id="rId4" Type="http://schemas.openxmlformats.org/officeDocument/2006/relationships/hyperlink" Target="http://docs.spring.io/spring-boot/docs/current-SNAPSHOT/reference/htmlsingle/#boot-features-spring-mvc-static-content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livereload.com/extensions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docs.spring.io/spring-framework/docs/current/spring-framework-reference/html/integration-testing.html#spring-mvc-test-framework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0" y="0"/>
            <a:ext cx="9219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-26000" y="2612750"/>
            <a:ext cx="9340500" cy="1920900"/>
          </a:xfrm>
          <a:prstGeom prst="rect">
            <a:avLst/>
          </a:prstGeom>
          <a:solidFill>
            <a:srgbClr val="E885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25" y="3009750"/>
            <a:ext cx="91440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Core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Gastcollege Thomas More Geel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000" y="238025"/>
            <a:ext cx="2059450" cy="2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example</a:t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23850" y="978050"/>
            <a:ext cx="8338800" cy="1074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interface MessageService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boolean sendMessage(String msg, String receiver);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323850" y="2230750"/>
            <a:ext cx="8338800" cy="199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be.ordina.spring.service;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sendMessage(String msg, String rec)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System.out.println("Email Sent to "+rec+ " with Message="+msg);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true;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156850" y="435875"/>
            <a:ext cx="270286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Configure bean properties</a:t>
            </a:r>
            <a:endParaRPr b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Initialize a property through the Spring configuration file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1877475" y="2469200"/>
            <a:ext cx="538903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Example4_PropertyInitialization.java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1877475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Example5_ConstructorInjection.java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dependencies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A typical application system consists of several parts working together to carry out a use case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1799000"/>
            <a:ext cx="623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Before Dependency Injection </a:t>
            </a:r>
            <a:endParaRPr/>
          </a:p>
        </p:txBody>
      </p:sp>
      <p:sp>
        <p:nvSpPr>
          <p:cNvPr id="173" name="Google Shape;173;p29"/>
          <p:cNvSpPr/>
          <p:nvPr/>
        </p:nvSpPr>
        <p:spPr>
          <a:xfrm>
            <a:off x="334400" y="2218075"/>
            <a:ext cx="8338800" cy="2357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SendApplication(){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 =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EmailService()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12700" y="850425"/>
            <a:ext cx="87822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Explicit initialization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Results in high coupling between components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Difficult to test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or “wiring”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Also known as </a:t>
            </a:r>
            <a:r>
              <a:rPr b="1" lang="nl" sz="1800"/>
              <a:t>Inversion of Control (IoC)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Classes need to know about each other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Links beans together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Results in cleaner code and simplified testing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Swap out the dependency with a different implementation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Field-, setter- or constructor injection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Dependency Injection example</a:t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323850" y="1087750"/>
            <a:ext cx="8338800" cy="2734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xmlns:xsi="http://www.w3.org/2001/XMLSchema-instance"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xsi:schemaLocation="http://www.springframework.org/schema/beans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id="sendApplication" class="be.ordina.spring.components.SendApplication"&gt;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&lt;property name="messageService" ref="emailService"/&gt;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id="emailService" class="be.ordina.spring.service.EmailService"&gt;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&lt;property name="footer" value="Best regards, Ken and Andreas"/&gt;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&lt;/bean&gt;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3503400" y="3445300"/>
            <a:ext cx="538903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Example6_DependencyInjection.java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Injecting Collections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nl" sz="1800"/>
              <a:t>,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nl" sz="1800"/>
              <a:t> and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nl" sz="1800"/>
              <a:t> are supported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323838" y="1725650"/>
            <a:ext cx="8338800" cy="16473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&lt;constructor-arg&gt;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&lt;list&gt;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&lt;value&gt;Ken&lt;/value&gt;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&lt;value&gt;Andreas&lt;/value&gt;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&lt;value&gt;Dieter&lt;/value&gt;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&lt;/list&gt;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&lt;/constructor-arg&gt;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4609010" y="2996000"/>
            <a:ext cx="428344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Example7_Collections.java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Autowiring</a:t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4609010" y="478650"/>
            <a:ext cx="428344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Example8_Autowiring.java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112700" y="850425"/>
            <a:ext cx="87822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Name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Type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Constructor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Scopes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112700" y="850425"/>
            <a:ext cx="87822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nl" sz="1800"/>
              <a:t> attribute on bean element</a:t>
            </a:r>
            <a:br>
              <a:rPr lang="nl" sz="1800"/>
            </a:b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Singleton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Once per Spring container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Default (!)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Prototype</a:t>
            </a:r>
            <a:r>
              <a:rPr lang="nl" sz="1800"/>
              <a:t> 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New object on each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ref</a:t>
            </a:r>
            <a:r>
              <a:rPr lang="nl" sz="1800"/>
              <a:t> or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getBean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Same as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▪"/>
            </a:pPr>
            <a:r>
              <a:rPr b="1" lang="nl" sz="1800">
                <a:solidFill>
                  <a:schemeClr val="dk1"/>
                </a:solidFill>
              </a:rPr>
              <a:t>Request, Session and Global Session (web scopes)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>
                <a:solidFill>
                  <a:schemeClr val="dk1"/>
                </a:solidFill>
              </a:rPr>
              <a:t>New bean per request, session or global HTTP session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lifecycle hooks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112700" y="850425"/>
            <a:ext cx="87822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800"/>
              <a:buFont typeface="Arial"/>
              <a:buChar char="▪"/>
            </a:pPr>
            <a:r>
              <a:rPr b="1" lang="nl" sz="1800"/>
              <a:t>Creation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InitializingBean</a:t>
            </a:r>
            <a:r>
              <a:rPr lang="nl" sz="1800"/>
              <a:t> interface and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afterPropertiesSet()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init-method</a:t>
            </a:r>
            <a:r>
              <a:rPr lang="nl" sz="1800"/>
              <a:t> attribute in bean definition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default-init-method</a:t>
            </a:r>
            <a:r>
              <a:rPr lang="nl" sz="1800">
                <a:solidFill>
                  <a:schemeClr val="dk1"/>
                </a:solidFill>
              </a:rPr>
              <a:t> attribute in beans definition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@PostConstruct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▪"/>
            </a:pPr>
            <a:r>
              <a:rPr b="1" lang="nl" sz="1800">
                <a:solidFill>
                  <a:schemeClr val="dk1"/>
                </a:solidFill>
              </a:rPr>
              <a:t>Destruction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DisposableBean</a:t>
            </a:r>
            <a:r>
              <a:rPr lang="nl" sz="1800"/>
              <a:t> </a:t>
            </a:r>
            <a:r>
              <a:rPr lang="nl" sz="1800">
                <a:solidFill>
                  <a:schemeClr val="dk1"/>
                </a:solidFill>
              </a:rPr>
              <a:t>interface </a:t>
            </a:r>
            <a:r>
              <a:rPr lang="nl" sz="1800"/>
              <a:t>and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destroy()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destroy-method</a:t>
            </a:r>
            <a:r>
              <a:rPr lang="nl" sz="1800">
                <a:solidFill>
                  <a:schemeClr val="dk1"/>
                </a:solidFill>
              </a:rPr>
              <a:t> attribute in bean definition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default-destroy-method</a:t>
            </a:r>
            <a:r>
              <a:rPr lang="nl" sz="1800">
                <a:solidFill>
                  <a:schemeClr val="dk1"/>
                </a:solidFill>
              </a:rPr>
              <a:t> attribute in beans definition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-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@PreDestroy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2112050" y="3999650"/>
            <a:ext cx="4783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InitializingBean and DisposableBean have precedence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Spring framework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nl" sz="1800">
                <a:solidFill>
                  <a:schemeClr val="dk1"/>
                </a:solidFill>
              </a:rPr>
              <a:t>Alternative to JEE’s EJB model</a:t>
            </a:r>
            <a:endParaRPr sz="18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/>
              <a:t>Simplify Java enterprise application development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JDBC queries, LDAP connections, ...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Reduce dependencies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No dependency cycles in their code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BeanPostProcessor</a:t>
            </a:r>
            <a:r>
              <a:rPr b="1" lang="nl" sz="2400">
                <a:solidFill>
                  <a:schemeClr val="dk1"/>
                </a:solidFill>
              </a:rPr>
              <a:t> and </a:t>
            </a:r>
            <a:r>
              <a:rPr b="1" lang="nl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BeanFactoryPostProcessor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112700" y="850425"/>
            <a:ext cx="8782200" cy="3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800"/>
              <a:buFont typeface="Arial"/>
              <a:buChar char="▪"/>
            </a:pPr>
            <a:r>
              <a:rPr lang="nl" sz="1800">
                <a:solidFill>
                  <a:schemeClr val="dk1"/>
                </a:solidFill>
              </a:rPr>
              <a:t>Plug in extra functionality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Example is the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PropertyPlaceholderConfigurer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322625" y="2264675"/>
            <a:ext cx="8338800" cy="1068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 class="org.springframework.beans.factory.config.PropertyPlaceholderConfigurer"&gt;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&lt;property name="locations" value="classpath:email.properties"/&gt;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2575023" y="3091975"/>
            <a:ext cx="631864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Example10_PropertyPlaceholderConfigurer.java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Context flavors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AnnotationConfigWebApplicationContext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>
                <a:solidFill>
                  <a:schemeClr val="dk1"/>
                </a:solidFill>
              </a:rPr>
              <a:t>Requires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contextConfigLocation</a:t>
            </a:r>
            <a:r>
              <a:rPr lang="nl" sz="1800">
                <a:solidFill>
                  <a:schemeClr val="dk1"/>
                </a:solidFill>
              </a:rPr>
              <a:t> parameter in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ContextLoader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ClassPathXmlApplicationContext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FileSystemXmlApplicationContext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XmlWebApplicationContext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Closing an Application Context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Use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AbstractApplicationContext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Call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registerShutdownHook()</a:t>
            </a:r>
            <a:r>
              <a:rPr lang="nl" sz="1800">
                <a:solidFill>
                  <a:schemeClr val="dk1"/>
                </a:solidFill>
              </a:rPr>
              <a:t> for desktop applications to tell Spring it can destory the beans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nl" sz="1800">
                <a:solidFill>
                  <a:schemeClr val="dk1"/>
                </a:solidFill>
              </a:rPr>
              <a:t>Interface to retrieve the Application Context inside a bean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323850" y="1725650"/>
            <a:ext cx="8338800" cy="2698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org.springframework.context.ApplicationContext;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EmailService implements MessageService,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ApplicationContextAware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static final Logger logger = LoggerFactory.getLogger(EmailService.class);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setApplicationContext(ApplicationContext applicationContext)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throws BeansException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logger.info("Application context is being set!");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9"/>
          <p:cNvSpPr/>
          <p:nvPr/>
        </p:nvSpPr>
        <p:spPr>
          <a:xfrm>
            <a:off x="6156850" y="3867350"/>
            <a:ext cx="270286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EmailService.java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XML vs. annotations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nl" sz="1800"/>
              <a:t>Different ways to configure your Spring application</a:t>
            </a:r>
            <a:endParaRPr sz="1800"/>
          </a:p>
        </p:txBody>
      </p:sp>
      <p:graphicFrame>
        <p:nvGraphicFramePr>
          <p:cNvPr id="250" name="Google Shape;250;p40"/>
          <p:cNvGraphicFramePr/>
          <p:nvPr/>
        </p:nvGraphicFramePr>
        <p:xfrm>
          <a:off x="767225" y="172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{4A70FAF5-BC62-4F60-ADCC-F9C99A87A46D}</a:tableStyleId>
              </a:tblPr>
              <a:tblGrid>
                <a:gridCol w="3736575"/>
                <a:gridCol w="3736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/>
                        <a:t>XML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/>
                        <a:t>Annotation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&lt;bean&gt;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@Bean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@Service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@Repository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id=”myComponent”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@Component(“myComponent”)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scope=”prototype”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@Scope("prototype")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&lt;qualifier value="myService"/&gt;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@Qualifier(“myService”)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Required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nl" sz="1800"/>
              <a:t>Used for required dependencies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Exception at startup if</a:t>
            </a:r>
            <a:r>
              <a:rPr lang="nl" sz="1800"/>
              <a:t> no applicable bean is found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Verified by a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RequiredAnnotationBeanPostProcessor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41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Example11_Required.java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Autowired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nl" sz="1800"/>
              <a:t>Wire dependencies automatically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Equivalent of XML attribute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autowire="byName"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First by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@Qualifier</a:t>
            </a:r>
            <a:r>
              <a:rPr lang="nl" sz="1800"/>
              <a:t> (if set), then by type, then by variable name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Realised by a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AutowiredAnnotationBeanPostProcessor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42"/>
          <p:cNvSpPr/>
          <p:nvPr/>
        </p:nvSpPr>
        <p:spPr>
          <a:xfrm>
            <a:off x="2551107" y="2741875"/>
            <a:ext cx="404179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Example12_Autowired.java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(annotations)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/>
              <a:t>Different ways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/>
              <a:t>Component scanning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Defining the bean explicitly in the Spring Configuration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Beans are loaded in order of dependency graph</a:t>
            </a:r>
            <a:endParaRPr sz="1800"/>
          </a:p>
        </p:txBody>
      </p:sp>
      <p:sp>
        <p:nvSpPr>
          <p:cNvPr id="271" name="Google Shape;271;p43"/>
          <p:cNvSpPr/>
          <p:nvPr/>
        </p:nvSpPr>
        <p:spPr>
          <a:xfrm>
            <a:off x="334400" y="2414150"/>
            <a:ext cx="8338800" cy="2130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be.ordina.spring.config;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@Configuration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@ComponentScan(value={"be.ordina.spring"})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MyConfiguration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@Bean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MessageService messageService(){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EmailService();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5693650" y="280100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When the context is loaded, the MessageService bean can be used by other components!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Dependency Injection </a:t>
            </a:r>
            <a:endParaRPr/>
          </a:p>
        </p:txBody>
      </p:sp>
      <p:sp>
        <p:nvSpPr>
          <p:cNvPr id="278" name="Google Shape;278;p44"/>
          <p:cNvSpPr/>
          <p:nvPr/>
        </p:nvSpPr>
        <p:spPr>
          <a:xfrm>
            <a:off x="334400" y="925650"/>
            <a:ext cx="8338800" cy="34671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SendApplication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//@Autowired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private MessageService service;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@Autowired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public SendApplication(MessageService svc){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    this.service=svc;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@Autowired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setService(MessageService svc){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this.service=svc;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boolean processMessage(String msg, String rec){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this.service.sendMessage(msg, rec);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3865525" y="1336075"/>
            <a:ext cx="167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Field-based DI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5149225" y="2025988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Constructor-based DI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5149225" y="2908075"/>
            <a:ext cx="248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Setter-based DI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672400" y="1336075"/>
            <a:ext cx="3126300" cy="4017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672400" y="1833850"/>
            <a:ext cx="4314000" cy="7860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/>
          <p:nvPr/>
        </p:nvSpPr>
        <p:spPr>
          <a:xfrm>
            <a:off x="672400" y="2715925"/>
            <a:ext cx="4314000" cy="7860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Running a Spring application (annotations)</a:t>
            </a:r>
            <a:endParaRPr/>
          </a:p>
        </p:txBody>
      </p:sp>
      <p:sp>
        <p:nvSpPr>
          <p:cNvPr id="290" name="Google Shape;290;p45"/>
          <p:cNvSpPr/>
          <p:nvPr/>
        </p:nvSpPr>
        <p:spPr>
          <a:xfrm>
            <a:off x="334400" y="1091575"/>
            <a:ext cx="8338800" cy="2785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 be.ordina.spring;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RunDependencyInjection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public static void main(String... args)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AnnotationConfigApplicationContext context = new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AnnotationConfigApplicationContext(MyConfiguration.class)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SendApplication app = context.getBean(SendApplication.class);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app.processMessage("Hi Ordina!", "info@ordina.be");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//close the context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context.close();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4506325" y="3483875"/>
            <a:ext cx="435337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Example_AnnotationConfig.java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Modules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986" y="905875"/>
            <a:ext cx="4798024" cy="36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1988300" y="3070775"/>
            <a:ext cx="5258700" cy="99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Aspect-Oriented Programming (AOP)</a:t>
            </a:r>
            <a:endParaRPr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Eliminate repetitive boilerplate code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Security, logging, transaction management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AOP advice types</a:t>
            </a:r>
            <a:endParaRPr/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Around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Most common and powerful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Execute code before and after joinpoint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Before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Executes before joinpoint, cannot stop execution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Throws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Executes code if exception is thrown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nl" sz="1800"/>
              <a:t>After return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Executes code after normal joinpoint execution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  <a:endParaRPr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 u="sng">
                <a:solidFill>
                  <a:schemeClr val="hlink"/>
                </a:solidFill>
                <a:hlinkClick r:id="rId3"/>
              </a:rPr>
              <a:t>https://github.com/kencoenen/spring-course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 u="sng">
                <a:solidFill>
                  <a:schemeClr val="hlink"/>
                </a:solidFill>
                <a:hlinkClick r:id="rId4"/>
              </a:rPr>
              <a:t>https://github.com/andreasevers/spring-aspectj-course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 u="sng">
                <a:solidFill>
                  <a:schemeClr val="hlink"/>
                </a:solidFill>
                <a:hlinkClick r:id="rId5"/>
              </a:rPr>
              <a:t>http://javabrains.koushik.org/courses/spring_core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 u="sng">
                <a:solidFill>
                  <a:schemeClr val="hlink"/>
                </a:solidFill>
                <a:hlinkClick r:id="rId6"/>
              </a:rPr>
              <a:t>https://spring.io/guides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3000"/>
              <a:t>Spring Modules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>
                <a:solidFill>
                  <a:schemeClr val="dk1"/>
                </a:solidFill>
              </a:rPr>
              <a:t>Data access and Integration</a:t>
            </a:r>
            <a:endParaRPr sz="18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Char char="-"/>
            </a:pPr>
            <a:r>
              <a:rPr lang="nl" sz="1800">
                <a:solidFill>
                  <a:schemeClr val="dk1"/>
                </a:solidFill>
              </a:rPr>
              <a:t>Templates and the JDBCTemplate</a:t>
            </a:r>
            <a:endParaRPr sz="18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-"/>
            </a:pPr>
            <a:r>
              <a:rPr lang="nl" sz="1800">
                <a:solidFill>
                  <a:schemeClr val="dk1"/>
                </a:solidFill>
              </a:rPr>
              <a:t>What is an ORM framework? (Hibernate/JPA)</a:t>
            </a:r>
            <a:endParaRPr sz="18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-"/>
            </a:pPr>
            <a:r>
              <a:rPr lang="nl" sz="1800">
                <a:solidFill>
                  <a:schemeClr val="dk1"/>
                </a:solidFill>
              </a:rPr>
              <a:t>Spring Data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>
                <a:solidFill>
                  <a:schemeClr val="dk1"/>
                </a:solidFill>
              </a:rPr>
              <a:t>Transaction Management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/>
              <a:t>Spring Security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Spring Boot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Spring Testing utilities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3000"/>
              <a:t>Data access in Spring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Accessing data in Java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Open connections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Manage transactions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Querying or modifying data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Close connections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72" y="1083013"/>
            <a:ext cx="3971651" cy="32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Most low-level way in Java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You use the JDBC API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Databases provide their own underlying driver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A lot of boilerplate code (!)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9" name="Google Shape;339;p53"/>
          <p:cNvSpPr/>
          <p:nvPr/>
        </p:nvSpPr>
        <p:spPr>
          <a:xfrm>
            <a:off x="795825" y="2907750"/>
            <a:ext cx="2850336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Example1_JDBC.java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JDBC example</a:t>
            </a:r>
            <a:endParaRPr/>
          </a:p>
        </p:txBody>
      </p:sp>
      <p:sp>
        <p:nvSpPr>
          <p:cNvPr id="345" name="Google Shape;345;p54"/>
          <p:cNvSpPr/>
          <p:nvPr/>
        </p:nvSpPr>
        <p:spPr>
          <a:xfrm>
            <a:off x="402600" y="1030550"/>
            <a:ext cx="8338800" cy="47934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conn = null;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Class.forName("org.h2.Driver");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conn = DriverManager.getConnection("jdbc:h2:mem:", "sa", "");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 preparedStatement = conn.prepareStatement("select * from message where id = ?");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preparedStatement.setLong(1, 2L);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rset = preparedStatement.executeQuery();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(rset.next())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logger.info("Message = {}, recipient = {}", rset.getString("message"), rset.getString("recipient"));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(SQLException e)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catch (ClassNotFoundException e)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e.printStackTrace();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finally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(conn != null)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try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conn.close();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catch (SQLException e)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e.printStackTrace();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2623100" y="1527500"/>
            <a:ext cx="3950400" cy="36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"/>
          <p:cNvSpPr/>
          <p:nvPr/>
        </p:nvSpPr>
        <p:spPr>
          <a:xfrm>
            <a:off x="4702100" y="1896200"/>
            <a:ext cx="3950400" cy="36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/>
          <p:nvPr/>
        </p:nvSpPr>
        <p:spPr>
          <a:xfrm>
            <a:off x="402600" y="3337950"/>
            <a:ext cx="3950400" cy="248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support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11025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JDBC module (JDBC template, ...)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Only a few connections per application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Application level vs. method level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DriverManagerDataSource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5170000" y="1055200"/>
            <a:ext cx="3743550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4905250" y="542250"/>
            <a:ext cx="3743550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Example2_SpringJDBC.java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55"/>
          <p:cNvSpPr/>
          <p:nvPr/>
        </p:nvSpPr>
        <p:spPr>
          <a:xfrm>
            <a:off x="331950" y="2823700"/>
            <a:ext cx="8338800" cy="14721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@Autowired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private DataSource dataSource;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Ask a connection from the already configured DataSource instead of DriverManager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 = dataSource.getConnection();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Polymorphism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>
                <a:solidFill>
                  <a:schemeClr val="dk1"/>
                </a:solidFill>
              </a:rPr>
              <a:t>Design to interfaces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SendApplication</a:t>
            </a:r>
            <a:r>
              <a:rPr lang="nl" sz="1800">
                <a:solidFill>
                  <a:schemeClr val="dk1"/>
                </a:solidFill>
              </a:rPr>
              <a:t> does not know the used implementation because it does not manage its own dependencies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Loose coupling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5075000" y="435875"/>
            <a:ext cx="378469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Example1_Polymorphism.java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Schermafbeelding 2015-08-17 om 21.57.46.png"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0885"/>
            <a:ext cx="9144002" cy="203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JDBC template</a:t>
            </a:r>
            <a:endParaRPr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Simplifies querying the database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Eliminates boilerplate code before and after query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Supports select, insert, update, delete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Two options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Create it yourself and inject the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Define it as a Spring bean for injection into you DAOs</a:t>
            </a:r>
            <a:endParaRPr sz="1800"/>
          </a:p>
        </p:txBody>
      </p:sp>
      <p:sp>
        <p:nvSpPr>
          <p:cNvPr id="364" name="Google Shape;364;p56"/>
          <p:cNvSpPr/>
          <p:nvPr/>
        </p:nvSpPr>
        <p:spPr>
          <a:xfrm>
            <a:off x="5148900" y="427725"/>
            <a:ext cx="3743550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331950" y="3154750"/>
            <a:ext cx="8338800" cy="829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 JdbcTemplate(dataSource).queryForObject("select count(*) from message", Integer.class);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3034200" y="4031025"/>
            <a:ext cx="293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Bye bye boilerplate code!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RowMapper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800"/>
              <a:buFont typeface="Arial"/>
              <a:buChar char="▪"/>
            </a:pPr>
            <a:r>
              <a:rPr lang="nl" sz="1800"/>
              <a:t>Maps a Result from a ResultSet into an object</a:t>
            </a:r>
            <a:endParaRPr sz="1800"/>
          </a:p>
        </p:txBody>
      </p:sp>
      <p:sp>
        <p:nvSpPr>
          <p:cNvPr id="373" name="Google Shape;373;p57"/>
          <p:cNvSpPr/>
          <p:nvPr/>
        </p:nvSpPr>
        <p:spPr>
          <a:xfrm>
            <a:off x="4938075" y="4058650"/>
            <a:ext cx="3743550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MessageDaoImpl.java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334400" y="1618100"/>
            <a:ext cx="8338800" cy="1381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MessageMapper </a:t>
            </a:r>
            <a:r>
              <a:rPr b="1"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RowMapper&lt;Message&gt;</a:t>
            </a: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@Override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Message mapRow(ResultSet rs, int rowNum) throws SQLException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new Message(rs.getLong("id"), rs.getString("message"), rs.getString("recipient"));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334400" y="3219350"/>
            <a:ext cx="8338800" cy="508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jdbcTemplate.query("select * from message", new MessageMapper())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NamedParameterJdbcTemplate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800"/>
              <a:buFont typeface="Arial"/>
              <a:buChar char="▪"/>
            </a:pPr>
            <a:r>
              <a:rPr lang="nl" sz="1800"/>
              <a:t>Avoid using wildcard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nl" sz="1800"/>
              <a:t> in long and complex queries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Give names to parameters</a:t>
            </a:r>
            <a:endParaRPr sz="1800"/>
          </a:p>
        </p:txBody>
      </p:sp>
      <p:sp>
        <p:nvSpPr>
          <p:cNvPr id="382" name="Google Shape;382;p58"/>
          <p:cNvSpPr/>
          <p:nvPr/>
        </p:nvSpPr>
        <p:spPr>
          <a:xfrm>
            <a:off x="2208963" y="2446850"/>
            <a:ext cx="4589676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Example3_NamedParameter.java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DAO support classes</a:t>
            </a:r>
            <a:endParaRPr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800"/>
              <a:buFont typeface="Courier New"/>
              <a:buChar char="▪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JdbcDaoSupport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▪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NamedParameterJdbcDaoSupport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Exercise</a:t>
            </a:r>
            <a:endParaRPr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nl" sz="1800"/>
              <a:t>Load AnnotationConfig context via runnable class (main)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CustomerService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nl" sz="1800"/>
              <a:t>findAll()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nl" sz="1800"/>
              <a:t>get(id)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nl" sz="1800"/>
              <a:t>...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CustomerRepository</a:t>
            </a:r>
            <a:r>
              <a:rPr lang="nl" sz="1800"/>
              <a:t> (return static data initialized by collection injection)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sz="1800"/>
              <a:t>Add logging using Aspects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type="ctrTitle"/>
          </p:nvPr>
        </p:nvSpPr>
        <p:spPr>
          <a:xfrm>
            <a:off x="327025" y="3581400"/>
            <a:ext cx="88170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3000"/>
              <a:t>Spring Boot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Curve for Java Devs</a:t>
            </a:r>
            <a:endParaRPr/>
          </a:p>
        </p:txBody>
      </p:sp>
      <p:sp>
        <p:nvSpPr>
          <p:cNvPr id="405" name="Google Shape;405;p6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Traditionally very high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Has been even a kind of source of pride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What it takes to be a </a:t>
            </a:r>
            <a:r>
              <a:rPr b="1" lang="nl"/>
              <a:t>Java enterprise developer</a:t>
            </a:r>
            <a:r>
              <a:rPr lang="nl"/>
              <a:t> !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Convention Over Configuration</a:t>
            </a:r>
            <a:endParaRPr/>
          </a:p>
        </p:txBody>
      </p:sp>
      <p:sp>
        <p:nvSpPr>
          <p:cNvPr id="411" name="Google Shape;411;p6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 watched what other languages/platforms did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Shrugged it off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“It will never work for the apps I build”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Until Spring Could Ignore No More</a:t>
            </a:r>
            <a:endParaRPr/>
          </a:p>
        </p:txBody>
      </p:sp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RoR, Node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Productivity grew in importance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The bar became too high for new developers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Try Spring Did</a:t>
            </a:r>
            <a:endParaRPr/>
          </a:p>
        </p:txBody>
      </p:sp>
      <p:sp>
        <p:nvSpPr>
          <p:cNvPr id="423" name="Google Shape;423;p65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Grails did it the Groovy way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Play Framework did it in Java, sort of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Container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/>
              <a:t>Container of </a:t>
            </a:r>
            <a:r>
              <a:rPr b="1" lang="nl" sz="1800"/>
              <a:t>beans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Spring manages the </a:t>
            </a:r>
            <a:r>
              <a:rPr b="1" lang="nl" sz="1800">
                <a:solidFill>
                  <a:schemeClr val="dk1"/>
                </a:solidFill>
              </a:rPr>
              <a:t>bean lifecycle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61" y="2082150"/>
            <a:ext cx="3145175" cy="2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394275" y="2636850"/>
            <a:ext cx="25761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00"/>
                </a:solidFill>
              </a:rPr>
              <a:t>Doing a </a:t>
            </a:r>
            <a:r>
              <a:rPr b="1" lang="nl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 Xyz()</a:t>
            </a:r>
            <a:r>
              <a:rPr b="1" lang="nl">
                <a:solidFill>
                  <a:srgbClr val="FF0000"/>
                </a:solidFill>
              </a:rPr>
              <a:t> yourself results in an object not managed by Spring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About Spring?</a:t>
            </a:r>
            <a:endParaRPr/>
          </a:p>
        </p:txBody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Productivity at heart from the start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Reduce boilerplate code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Intuitive defaults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Much Beyond Spring</a:t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App server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Deployment model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3rd party library choices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Attempts</a:t>
            </a:r>
            <a:endParaRPr/>
          </a:p>
        </p:txBody>
      </p:sp>
      <p:sp>
        <p:nvSpPr>
          <p:cNvPr id="441" name="Google Shape;441;p6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Build a better app server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Smart code generation (aka Spring Roo)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Rise of Full-Stack Java Frameworks</a:t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Focus on application development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Little or zero choice to start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Operational aspects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Could Spring Do The Same?</a:t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https://jira.spring.io/browse/SPR-9888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Yes We Can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</a:t>
            </a:r>
            <a:endParaRPr/>
          </a:p>
        </p:txBody>
      </p:sp>
      <p:sp>
        <p:nvSpPr>
          <p:cNvPr id="459" name="Google Shape;459;p7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SPR-9888 / SpringOne 2012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spring.io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 launch</a:t>
            </a:r>
            <a:r>
              <a:rPr lang="nl"/>
              <a:t> at SpringOne 2013 … version </a:t>
            </a:r>
            <a:r>
              <a:rPr b="1" lang="nl"/>
              <a:t>0.5.0.M6</a:t>
            </a:r>
            <a:endParaRPr b="1"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b="1" lang="nl"/>
              <a:t>1.0.0.RELEASE</a:t>
            </a:r>
            <a:r>
              <a:rPr lang="nl"/>
              <a:t> on April 1, 2014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  <a:endParaRPr/>
          </a:p>
        </p:txBody>
      </p:sp>
      <p:sp>
        <p:nvSpPr>
          <p:cNvPr id="465" name="Google Shape;465;p7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Promising from the start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Success took everyone by surprise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Grails built on Spring Boot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Downloads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 rotWithShape="1">
          <a:blip r:embed="rId3">
            <a:alphaModFix/>
          </a:blip>
          <a:srcRect b="6968" l="1377" r="39775" t="21846"/>
          <a:stretch/>
        </p:blipFill>
        <p:spPr>
          <a:xfrm>
            <a:off x="2318463" y="1167075"/>
            <a:ext cx="4507074" cy="3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Boot Adoption</a:t>
            </a:r>
            <a:endParaRPr/>
          </a:p>
        </p:txBody>
      </p:sp>
      <p:sp>
        <p:nvSpPr>
          <p:cNvPr id="477" name="Google Shape;477;p74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Runnable server app in a </a:t>
            </a:r>
            <a:r>
              <a:rPr lang="nl" u="sng">
                <a:solidFill>
                  <a:schemeClr val="hlink"/>
                </a:solidFill>
                <a:hlinkClick r:id="rId3"/>
              </a:rPr>
              <a:t>tweet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Opinionated with no strings attached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Security, metrics, health checks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No code generation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5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What Makes Tweetable App Tick?</a:t>
            </a:r>
            <a:endParaRPr sz="3000"/>
          </a:p>
        </p:txBody>
      </p:sp>
      <p:sp>
        <p:nvSpPr>
          <p:cNvPr id="483" name="Google Shape;483;p7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a bean?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/>
              <a:t>Loaded by the Application Context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Any type of POJO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/>
              <a:t>No need to implement or extend Spring-specific classes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Unique name</a:t>
            </a:r>
            <a:endParaRPr sz="18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/>
              <a:t>Annotated with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nl" sz="1800"/>
              <a:t>, </a:t>
            </a:r>
            <a:r>
              <a:rPr lang="nl" sz="1800">
                <a:latin typeface="Courier New"/>
                <a:ea typeface="Courier New"/>
                <a:cs typeface="Courier New"/>
                <a:sym typeface="Courier New"/>
              </a:rPr>
              <a:t>@Service</a:t>
            </a:r>
            <a:r>
              <a:rPr lang="nl" sz="1800"/>
              <a:t>, …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Boot Project</a:t>
            </a:r>
            <a:endParaRPr/>
          </a:p>
        </p:txBody>
      </p:sp>
      <p:sp>
        <p:nvSpPr>
          <p:cNvPr id="489" name="Google Shape;489;p76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Alt + Enter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Save demo.zip</a:t>
            </a:r>
            <a:endParaRPr/>
          </a:p>
        </p:txBody>
      </p:sp>
      <p:pic>
        <p:nvPicPr>
          <p:cNvPr id="490" name="Google Shape;490;p76"/>
          <p:cNvPicPr preferRelativeResize="0"/>
          <p:nvPr/>
        </p:nvPicPr>
        <p:blipFill rotWithShape="1">
          <a:blip r:embed="rId4">
            <a:alphaModFix/>
          </a:blip>
          <a:srcRect b="11848" l="38552" r="15628" t="23548"/>
          <a:stretch/>
        </p:blipFill>
        <p:spPr>
          <a:xfrm>
            <a:off x="4593300" y="1089675"/>
            <a:ext cx="4084774" cy="3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</a:t>
            </a:r>
            <a:endParaRPr/>
          </a:p>
        </p:txBody>
      </p:sp>
      <p:sp>
        <p:nvSpPr>
          <p:cNvPr id="496" name="Google Shape;496;p7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Single Jar with dependencies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Run with java -jar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Right-click in IDE</a:t>
            </a:r>
            <a:endParaRPr/>
          </a:p>
        </p:txBody>
      </p:sp>
      <p:pic>
        <p:nvPicPr>
          <p:cNvPr id="497" name="Google Shape;497;p77"/>
          <p:cNvPicPr preferRelativeResize="0"/>
          <p:nvPr/>
        </p:nvPicPr>
        <p:blipFill rotWithShape="1">
          <a:blip r:embed="rId3">
            <a:alphaModFix/>
          </a:blip>
          <a:srcRect b="8435" l="44316" r="8082" t="19403"/>
          <a:stretch/>
        </p:blipFill>
        <p:spPr>
          <a:xfrm>
            <a:off x="4559225" y="1177075"/>
            <a:ext cx="3594399" cy="3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Jar Creation</a:t>
            </a:r>
            <a:endParaRPr/>
          </a:p>
        </p:txBody>
      </p:sp>
      <p:sp>
        <p:nvSpPr>
          <p:cNvPr id="503" name="Google Shape;503;p7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 Boot Maven/Gradle plugins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mvn package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Re-packages as executable jar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About Executable Jars</a:t>
            </a:r>
            <a:endParaRPr/>
          </a:p>
        </p:txBody>
      </p:sp>
      <p:sp>
        <p:nvSpPr>
          <p:cNvPr id="509" name="Google Shape;509;p79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The way command line Java should be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No installation, classpath, scripts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Cloud-friendly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Boot Web Project</a:t>
            </a:r>
            <a:endParaRPr/>
          </a:p>
        </p:txBody>
      </p:sp>
      <p:sp>
        <p:nvSpPr>
          <p:cNvPr id="515" name="Google Shape;515;p8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 u="sng">
                <a:solidFill>
                  <a:schemeClr val="hlink"/>
                </a:solidFill>
                <a:hlinkClick r:id="rId3"/>
              </a:rPr>
              <a:t>http://start.spring.io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Select “Web” dependency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Alt + Enter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Web App Jar</a:t>
            </a:r>
            <a:endParaRPr/>
          </a:p>
        </p:txBody>
      </p:sp>
      <p:sp>
        <p:nvSpPr>
          <p:cNvPr id="521" name="Google Shape;521;p8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Like “war” but executable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Right-click in IDE … forget web plugins!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java -jar or mvn spring-boot:run (exploded)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Executable Server</a:t>
            </a:r>
            <a:endParaRPr/>
          </a:p>
        </p:txBody>
      </p:sp>
      <p:sp>
        <p:nvSpPr>
          <p:cNvPr id="527" name="Google Shape;527;p8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Tomcat, Jetty, Undertow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Customize via application.properties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Programmatically</a:t>
            </a:r>
            <a:endParaRPr/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3">
            <a:alphaModFix/>
          </a:blip>
          <a:srcRect b="6241" l="8098" r="20293" t="57677"/>
          <a:stretch/>
        </p:blipFill>
        <p:spPr>
          <a:xfrm>
            <a:off x="1622350" y="2634275"/>
            <a:ext cx="5762899" cy="16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Make Jar Not War</a:t>
            </a:r>
            <a:endParaRPr/>
          </a:p>
        </p:txBody>
      </p:sp>
      <p:sp>
        <p:nvSpPr>
          <p:cNvPr id="534" name="Google Shape;534;p8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Jar more popular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But it’s easy if you need “.war” war</a:t>
            </a:r>
            <a:endParaRPr/>
          </a:p>
        </p:txBody>
      </p:sp>
      <p:pic>
        <p:nvPicPr>
          <p:cNvPr id="535" name="Google Shape;535;p83"/>
          <p:cNvPicPr preferRelativeResize="0"/>
          <p:nvPr/>
        </p:nvPicPr>
        <p:blipFill rotWithShape="1">
          <a:blip r:embed="rId3">
            <a:alphaModFix/>
          </a:blip>
          <a:srcRect b="8918" l="9056" r="29211" t="46955"/>
          <a:stretch/>
        </p:blipFill>
        <p:spPr>
          <a:xfrm>
            <a:off x="1883625" y="2200800"/>
            <a:ext cx="5119250" cy="20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Starter POMs</a:t>
            </a:r>
            <a:endParaRPr/>
          </a:p>
        </p:txBody>
      </p:sp>
      <p:sp>
        <p:nvSpPr>
          <p:cNvPr id="541" name="Google Shape;541;p84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spring-boot-starter-*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Each starter has group of dependencies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Cohesive versioning</a:t>
            </a:r>
            <a:endParaRPr/>
          </a:p>
        </p:txBody>
      </p:sp>
      <p:pic>
        <p:nvPicPr>
          <p:cNvPr id="542" name="Google Shape;542;p84"/>
          <p:cNvPicPr preferRelativeResize="0"/>
          <p:nvPr/>
        </p:nvPicPr>
        <p:blipFill rotWithShape="1">
          <a:blip r:embed="rId3">
            <a:alphaModFix/>
          </a:blip>
          <a:srcRect b="5021" l="56523" r="17549" t="15016"/>
          <a:stretch/>
        </p:blipFill>
        <p:spPr>
          <a:xfrm>
            <a:off x="5326925" y="894500"/>
            <a:ext cx="2092401" cy="36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Starter POMs</a:t>
            </a:r>
            <a:endParaRPr/>
          </a:p>
        </p:txBody>
      </p:sp>
      <p:sp>
        <p:nvSpPr>
          <p:cNvPr id="548" name="Google Shape;548;p85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spring-boot-starter-web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Tomcat / Spring MVC / Jackson / Hibernate-Validator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No versions to specify</a:t>
            </a:r>
            <a:endParaRPr/>
          </a:p>
        </p:txBody>
      </p:sp>
      <p:pic>
        <p:nvPicPr>
          <p:cNvPr id="549" name="Google Shape;549;p85"/>
          <p:cNvPicPr preferRelativeResize="0"/>
          <p:nvPr/>
        </p:nvPicPr>
        <p:blipFill rotWithShape="1">
          <a:blip r:embed="rId3">
            <a:alphaModFix/>
          </a:blip>
          <a:srcRect b="41589" l="8235" r="25508" t="32326"/>
          <a:stretch/>
        </p:blipFill>
        <p:spPr>
          <a:xfrm>
            <a:off x="1345000" y="1383825"/>
            <a:ext cx="4854351" cy="1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Spring Bean Factory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2000"/>
              <a:buFont typeface="Arial"/>
              <a:buChar char="▪"/>
            </a:pPr>
            <a:r>
              <a:rPr lang="nl" sz="1800">
                <a:solidFill>
                  <a:schemeClr val="dk1"/>
                </a:solidFill>
              </a:rPr>
              <a:t>Creates beans based on configuration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Schermafbeelding 2015-08-17 om 22.48.23.png"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651" y="1813700"/>
            <a:ext cx="4120976" cy="235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ermafbeelding 2015-08-17 om 22.49.48.png"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663" y="1838275"/>
            <a:ext cx="4120974" cy="23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5238371" y="435875"/>
            <a:ext cx="3621348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Example2_BeanFactory.java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6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</a:t>
            </a:r>
            <a:endParaRPr/>
          </a:p>
        </p:txBody>
      </p:sp>
      <p:sp>
        <p:nvSpPr>
          <p:cNvPr id="555" name="Google Shape;555;p86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Default Spring config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Opinions based on your classpath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Intelligently adapts to explicit config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Configuration Is Not Magic</a:t>
            </a:r>
            <a:endParaRPr/>
          </a:p>
        </p:txBody>
      </p:sp>
      <p:sp>
        <p:nvSpPr>
          <p:cNvPr id="561" name="Google Shape;561;p8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 Java config + various @Conditional annotations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spring-boot-autoconfigure module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Auto-config report on startup with --debug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We Have To Start</a:t>
            </a:r>
            <a:endParaRPr/>
          </a:p>
        </p:txBody>
      </p:sp>
      <p:sp>
        <p:nvSpPr>
          <p:cNvPr id="567" name="Google Shape;567;p8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Executable jar with embedded server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Stack of dependencies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Auto-config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Ready To Code!</a:t>
            </a:r>
            <a:endParaRPr/>
          </a:p>
        </p:txBody>
      </p:sp>
      <p:pic>
        <p:nvPicPr>
          <p:cNvPr descr="Screen Shot 2016-08-19 at 10.11.31.png" id="573" name="Google Shape;57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425" y="1258775"/>
            <a:ext cx="6287150" cy="2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Beyond Tweetable Apps</a:t>
            </a:r>
            <a:endParaRPr sz="3000"/>
          </a:p>
        </p:txBody>
      </p:sp>
      <p:sp>
        <p:nvSpPr>
          <p:cNvPr id="579" name="Google Shape;579;p9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This About Getting Started?</a:t>
            </a:r>
            <a:endParaRPr/>
          </a:p>
        </p:txBody>
      </p:sp>
      <p:sp>
        <p:nvSpPr>
          <p:cNvPr id="585" name="Google Shape;585;p9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It gets even better after getting started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Opinionated but not binding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Production-ready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2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Actuator</a:t>
            </a:r>
            <a:endParaRPr/>
          </a:p>
        </p:txBody>
      </p:sp>
      <p:sp>
        <p:nvSpPr>
          <p:cNvPr id="591" name="Google Shape;591;p92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Add spring-boot-starter-actuator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Try built-in endpoints </a:t>
            </a:r>
            <a:br>
              <a:rPr lang="nl"/>
            </a:br>
            <a:r>
              <a:rPr lang="nl"/>
              <a:t>	/mappings - request mappings </a:t>
            </a:r>
            <a:br>
              <a:rPr lang="nl"/>
            </a:br>
            <a:r>
              <a:rPr lang="nl"/>
              <a:t>	/env - properties </a:t>
            </a:r>
            <a:br>
              <a:rPr lang="nl"/>
            </a:br>
            <a:r>
              <a:rPr lang="nl"/>
              <a:t>	/dump - thread dump </a:t>
            </a:r>
            <a:br>
              <a:rPr lang="nl"/>
            </a:br>
            <a:r>
              <a:rPr lang="nl"/>
              <a:t>	…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Security</a:t>
            </a:r>
            <a:endParaRPr/>
          </a:p>
        </p:txBody>
      </p:sp>
      <p:sp>
        <p:nvSpPr>
          <p:cNvPr id="597" name="Google Shape;597;p93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Add spring-boot-starter-security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Try built-in endpoints again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Default username “user” + random password (logged)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Externalized Config</a:t>
            </a:r>
            <a:endParaRPr/>
          </a:p>
        </p:txBody>
      </p:sp>
      <p:sp>
        <p:nvSpPr>
          <p:cNvPr id="603" name="Google Shape;603;p94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application.properties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Type-safe properties via @ConfigurationProperties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Each auto-config exposes prefixed properties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Developing With Spring Boot</a:t>
            </a:r>
            <a:endParaRPr/>
          </a:p>
        </p:txBody>
      </p:sp>
      <p:sp>
        <p:nvSpPr>
          <p:cNvPr id="609" name="Google Shape;609;p95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Find a </a:t>
            </a:r>
            <a:r>
              <a:rPr lang="nl" u="sng">
                <a:solidFill>
                  <a:schemeClr val="hlink"/>
                </a:solidFill>
                <a:hlinkClick r:id="rId3"/>
              </a:rPr>
              <a:t>starter pom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Read up docs for related auto-config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See available </a:t>
            </a:r>
            <a:r>
              <a:rPr lang="nl" u="sng">
                <a:solidFill>
                  <a:schemeClr val="hlink"/>
                </a:solidFill>
                <a:hlinkClick r:id="rId4"/>
              </a:rPr>
              <a:t>properties</a:t>
            </a:r>
            <a:r>
              <a:rPr lang="nl"/>
              <a:t> exposed by auto-config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Browse *AutoConfiguration classes when needed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initialization (XML)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334400" y="1078225"/>
            <a:ext cx="8338800" cy="17013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&lt;beans xmlns="http://www.springframework.org/schema/beans"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xmlns:xsi="http://www.w3.org/2001/XMLSchema-instance"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xsi:schemaLocation="http://www.springframework.org/schema/beans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http://www.springframework.org/schema/beans/spring-beans-3.0.xsd"&gt;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&lt;bean id=”messageService” class=”be.ordina.spring.service.EmailService” /&gt;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&lt;/beans&gt;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6330450" y="2654925"/>
            <a:ext cx="2529252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context.xml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6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Working With Static Resources</a:t>
            </a:r>
            <a:endParaRPr sz="3000"/>
          </a:p>
        </p:txBody>
      </p:sp>
      <p:sp>
        <p:nvSpPr>
          <p:cNvPr id="615" name="Google Shape;615;p9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7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Static Resources - html, js, css</a:t>
            </a:r>
            <a:endParaRPr/>
          </a:p>
        </p:txBody>
      </p:sp>
      <p:sp>
        <p:nvSpPr>
          <p:cNvPr id="621" name="Google Shape;621;p97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Bundled in executable jar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“/**” served from /static , /public, /resources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“/webjars/**” served from jar files in </a:t>
            </a:r>
            <a:r>
              <a:rPr lang="nl" u="sng">
                <a:solidFill>
                  <a:schemeClr val="hlink"/>
                </a:solidFill>
                <a:hlinkClick r:id="rId3"/>
              </a:rPr>
              <a:t>Webjars</a:t>
            </a:r>
            <a:r>
              <a:rPr lang="nl"/>
              <a:t> format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8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Static Resources</a:t>
            </a:r>
            <a:endParaRPr/>
          </a:p>
        </p:txBody>
      </p:sp>
      <p:sp>
        <p:nvSpPr>
          <p:cNvPr id="627" name="Google Shape;627;p98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mvn spring-boot:run (exploded)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IDE hot reloading in debug mode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Use </a:t>
            </a:r>
            <a:r>
              <a:rPr lang="nl" u="sng">
                <a:solidFill>
                  <a:schemeClr val="hlink"/>
                </a:solidFill>
                <a:hlinkClick r:id="rId3"/>
              </a:rPr>
              <a:t>Spring profiles</a:t>
            </a:r>
            <a:r>
              <a:rPr lang="nl"/>
              <a:t> with “file:” </a:t>
            </a:r>
            <a:r>
              <a:rPr lang="nl" u="sng">
                <a:solidFill>
                  <a:schemeClr val="hlink"/>
                </a:solidFill>
                <a:hlinkClick r:id="rId4"/>
              </a:rPr>
              <a:t>location</a:t>
            </a:r>
            <a:r>
              <a:rPr lang="nl"/>
              <a:t> in “dev”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9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Reloading With Dev Tools (new in 1.3)</a:t>
            </a:r>
            <a:endParaRPr/>
          </a:p>
        </p:txBody>
      </p:sp>
      <p:sp>
        <p:nvSpPr>
          <p:cNvPr id="633" name="Google Shape;633;p99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Auto restart after changes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Works with </a:t>
            </a:r>
            <a:r>
              <a:rPr lang="nl" u="sng">
                <a:solidFill>
                  <a:schemeClr val="hlink"/>
                </a:solidFill>
                <a:hlinkClick r:id="rId3"/>
              </a:rPr>
              <a:t>LiveReload</a:t>
            </a:r>
            <a:r>
              <a:rPr lang="nl"/>
              <a:t> in browser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Develop with pleasure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0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Testing with </a:t>
            </a:r>
            <a:r>
              <a:rPr b="1" lang="nl" sz="24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Spring MVC Test</a:t>
            </a:r>
            <a:endParaRPr/>
          </a:p>
        </p:txBody>
      </p:sp>
      <p:sp>
        <p:nvSpPr>
          <p:cNvPr id="639" name="Google Shape;639;p100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Server-side integration tests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Container-less using mock request &amp; response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Fluent API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HtmlUnit, WebDriver, Geb integration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1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@WebIntegrationTest</a:t>
            </a:r>
            <a:endParaRPr/>
          </a:p>
        </p:txBody>
      </p:sp>
      <p:sp>
        <p:nvSpPr>
          <p:cNvPr id="645" name="Google Shape;645;p101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Spring Boot test annotation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Spin up web app including embedded container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F575A"/>
              </a:buClr>
              <a:buSzPts val="1400"/>
              <a:buFont typeface="Arial"/>
              <a:buChar char="▪"/>
            </a:pPr>
            <a:r>
              <a:rPr lang="nl"/>
              <a:t>TestRestTemplate to perform requests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23850" y="0"/>
            <a:ext cx="85686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Bean Factory vs. Application Context</a:t>
            </a:r>
            <a:endParaRPr b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12700" y="850425"/>
            <a:ext cx="87822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Both load beans and wire them together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Application Context offers much more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>
                <a:solidFill>
                  <a:schemeClr val="dk1"/>
                </a:solidFill>
              </a:rPr>
              <a:t>i18n, AOP, …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nl" sz="1800">
                <a:solidFill>
                  <a:schemeClr val="dk1"/>
                </a:solidFill>
              </a:rPr>
              <a:t>Usually we use </a:t>
            </a: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ApplicationContext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2397050" y="2682075"/>
            <a:ext cx="4917024" cy="698598"/>
          </a:xfrm>
          <a:prstGeom prst="flowChartDocumen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Example3_ApplicationContext.java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dina corporate template 200612 (1)">
  <a:themeElements>
    <a:clrScheme name="Ordina Belgium Connectivate">
      <a:dk1>
        <a:srgbClr val="000000"/>
      </a:dk1>
      <a:lt1>
        <a:srgbClr val="FFFFFF"/>
      </a:lt1>
      <a:dk2>
        <a:srgbClr val="000000"/>
      </a:dk2>
      <a:lt2>
        <a:srgbClr val="A5ACAF"/>
      </a:lt2>
      <a:accent1>
        <a:srgbClr val="BB133E"/>
      </a:accent1>
      <a:accent2>
        <a:srgbClr val="0046AD"/>
      </a:accent2>
      <a:accent3>
        <a:srgbClr val="E98300"/>
      </a:accent3>
      <a:accent4>
        <a:srgbClr val="000000"/>
      </a:accent4>
      <a:accent5>
        <a:srgbClr val="00B9E4"/>
      </a:accent5>
      <a:accent6>
        <a:srgbClr val="7AB800"/>
      </a:accent6>
      <a:hlink>
        <a:srgbClr val="0046AD"/>
      </a:hlink>
      <a:folHlink>
        <a:srgbClr val="565A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